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CC"/>
    <a:srgbClr val="A51B2F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38" autoAdjust="0"/>
    <p:restoredTop sz="94660"/>
  </p:normalViewPr>
  <p:slideViewPr>
    <p:cSldViewPr>
      <p:cViewPr varScale="1">
        <p:scale>
          <a:sx n="74" d="100"/>
          <a:sy n="74" d="100"/>
        </p:scale>
        <p:origin x="-5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541E6-2C5C-4376-B60E-B99206764E86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2314F-FDFD-41A6-8390-64D958CD4A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2314F-FDFD-41A6-8390-64D958CD4A2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2314F-FDFD-41A6-8390-64D958CD4A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্রে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2314F-FDFD-41A6-8390-64D958CD4A2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2314F-FDFD-41A6-8390-64D958CD4A2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2314F-FDFD-41A6-8390-64D958CD4A2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A51B2F"/>
                </a:solidFill>
                <a:latin typeface="NikoshLightBAN" pitchFamily="2" charset="0"/>
                <a:cs typeface="NikoshLightBAN" pitchFamily="2" charset="0"/>
              </a:rPr>
              <a:t>সকলকে শুভেচ্ছা ও </a:t>
            </a:r>
            <a:r>
              <a:rPr lang="bn-BD" sz="7200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					</a:t>
            </a:r>
            <a:endParaRPr lang="en-US" sz="16600" dirty="0">
              <a:solidFill>
                <a:srgbClr val="A51B2F"/>
              </a:solidFill>
              <a:latin typeface="NikoshLightBAN" pitchFamily="2" charset="0"/>
              <a:cs typeface="NikoshLightBAN" pitchFamily="2" charset="0"/>
            </a:endParaRPr>
          </a:p>
        </p:txBody>
      </p:sp>
      <p:pic>
        <p:nvPicPr>
          <p:cNvPr id="4" name="Picture 3" descr="animated big red rose flower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438400"/>
            <a:ext cx="5105400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2200" y="2743200"/>
            <a:ext cx="5715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rgbClr val="6600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81000"/>
            <a:ext cx="876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			</a:t>
            </a:r>
            <a:r>
              <a:rPr lang="bn-BD" sz="6000" dirty="0" smtClean="0">
                <a:solidFill>
                  <a:srgbClr val="A51B2F"/>
                </a:solidFill>
                <a:latin typeface="NikoshBAN" pitchFamily="2" charset="0"/>
                <a:cs typeface="NikoshBAN" pitchFamily="2" charset="0"/>
              </a:rPr>
              <a:t>পরিচিতিঃ</a:t>
            </a:r>
            <a:endParaRPr lang="en-US" sz="23900" dirty="0">
              <a:solidFill>
                <a:srgbClr val="A51B2F"/>
              </a:solidFill>
            </a:endParaRPr>
          </a:p>
        </p:txBody>
      </p:sp>
      <p:pic>
        <p:nvPicPr>
          <p:cNvPr id="11" name="Picture 10" descr="animated-ro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5" y="2890837"/>
            <a:ext cx="857250" cy="10763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8600" y="2362200"/>
            <a:ext cx="36576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শেখর চন্দ্র মন্ডল</a:t>
            </a:r>
          </a:p>
          <a:p>
            <a:r>
              <a:rPr lang="bn-BD" sz="40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সহকারী শিক্ষক(গণিত)</a:t>
            </a:r>
            <a:endParaRPr lang="bn-BD" sz="4000" dirty="0" smtClean="0">
              <a:solidFill>
                <a:srgbClr val="66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05400" y="2133600"/>
            <a:ext cx="36576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শ্রেনীঃ ৭ম</a:t>
            </a:r>
          </a:p>
          <a:p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ছাত্রঃ২৮ জন</a:t>
            </a:r>
          </a:p>
          <a:p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ছাত্রীঃ২২ জন</a:t>
            </a:r>
          </a:p>
          <a:p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সময়ঃ৪৫ মিনিট </a:t>
            </a:r>
            <a:r>
              <a:rPr lang="bn-BD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84582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শিখন ফলঃ</a:t>
            </a:r>
          </a:p>
          <a:p>
            <a:r>
              <a:rPr lang="bn-BD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১।শিক্ষার্থীরা জ্যামিতিক চিত্রের বাহু চিহ্নিত করতে পারবে ।</a:t>
            </a:r>
          </a:p>
          <a:p>
            <a:r>
              <a:rPr lang="bn-BD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২।চিত্রের সাহায্যে ত্রিভুজ চিহ্নিত করতে পারবে।</a:t>
            </a:r>
            <a:endParaRPr lang="bn-BD" sz="4800" dirty="0" smtClean="0">
              <a:solidFill>
                <a:srgbClr val="0000CC"/>
              </a:solidFill>
            </a:endParaRPr>
          </a:p>
          <a:p>
            <a:r>
              <a:rPr lang="bn-BD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৩।দুইটি বাহু ও তাদের অন্তর্ভুক্ত কোনদ্বারা একটি ত্রিভুজ অংকন করতে পারবে।</a:t>
            </a:r>
            <a:endParaRPr lang="bn-BD" sz="54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gular Pentagon 1"/>
          <p:cNvSpPr/>
          <p:nvPr/>
        </p:nvSpPr>
        <p:spPr>
          <a:xfrm>
            <a:off x="2133600" y="2819400"/>
            <a:ext cx="4953000" cy="3505200"/>
          </a:xfrm>
          <a:prstGeom prst="pentagon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838200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চিত্রে ধানক্ষেতঃ</a:t>
            </a:r>
            <a:endParaRPr lang="en-US" sz="72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1447800" y="2362200"/>
            <a:ext cx="6248400" cy="3733800"/>
          </a:xfrm>
          <a:prstGeom prst="triangle">
            <a:avLst>
              <a:gd name="adj" fmla="val 75548"/>
            </a:avLst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83820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চিত্রে ফুলঃ</a:t>
            </a: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Arc 3"/>
          <p:cNvSpPr/>
          <p:nvPr/>
        </p:nvSpPr>
        <p:spPr>
          <a:xfrm>
            <a:off x="1524000" y="5334000"/>
            <a:ext cx="1143000" cy="1219200"/>
          </a:xfrm>
          <a:prstGeom prst="arc">
            <a:avLst>
              <a:gd name="adj1" fmla="val 17185038"/>
              <a:gd name="adj2" fmla="val 1907969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469410"/>
            <a:ext cx="8001000" cy="24929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n-BD" sz="48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solidFill>
                  <a:srgbClr val="C00000"/>
                </a:solidFill>
              </a:rPr>
              <a:t>    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দুইটি বাহু ও তাদের অন্তর্ভুক্ত কোনদ্বারা ত্রিভুজ অংকন ।</a:t>
            </a:r>
          </a:p>
          <a:p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5" name="5-Point Star 4"/>
          <p:cNvSpPr/>
          <p:nvPr/>
        </p:nvSpPr>
        <p:spPr>
          <a:xfrm flipV="1">
            <a:off x="1143000" y="2209800"/>
            <a:ext cx="609600" cy="457200"/>
          </a:xfrm>
          <a:prstGeom prst="star5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685800"/>
            <a:ext cx="830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আমাদের আজকের পাঠঃ</a:t>
            </a:r>
            <a:endParaRPr lang="en-US" sz="4400" dirty="0">
              <a:solidFill>
                <a:srgbClr val="6600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00" y="914400"/>
            <a:ext cx="4038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09600" y="12954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এটা কি ?</a:t>
            </a:r>
            <a:endParaRPr lang="en-US" sz="3600" dirty="0">
              <a:solidFill>
                <a:srgbClr val="66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1219200" y="2667000"/>
            <a:ext cx="1676400" cy="838200"/>
          </a:xfrm>
          <a:prstGeom prst="triangle">
            <a:avLst>
              <a:gd name="adj" fmla="val 3243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762000" y="4419600"/>
            <a:ext cx="2971800" cy="2133600"/>
          </a:xfrm>
          <a:prstGeom prst="triangl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343400" y="5830669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A51B2F"/>
                </a:solidFill>
                <a:latin typeface="NikoshBAN" pitchFamily="2" charset="0"/>
                <a:cs typeface="NikoshBAN" pitchFamily="2" charset="0"/>
              </a:rPr>
              <a:t>এটা কিসের চিত্র ?</a:t>
            </a:r>
            <a:endParaRPr lang="en-US" sz="3600" dirty="0">
              <a:solidFill>
                <a:srgbClr val="A51B2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143000" y="3505200"/>
            <a:ext cx="2438400" cy="1588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143000" y="2133600"/>
            <a:ext cx="1905000" cy="137160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 rot="186371">
            <a:off x="1319614" y="2991773"/>
            <a:ext cx="762000" cy="914400"/>
          </a:xfrm>
          <a:prstGeom prst="arc">
            <a:avLst>
              <a:gd name="adj1" fmla="val 16189160"/>
              <a:gd name="adj2" fmla="val 162035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114800" y="2133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এটা কিসের চিত্র ?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219200" y="304800"/>
            <a:ext cx="2667000" cy="1588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38200" y="0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7950" algn="l"/>
              </a:tabLst>
            </a:pPr>
            <a:r>
              <a:rPr lang="en-US" sz="2800" dirty="0" smtClean="0"/>
              <a:t>c</a:t>
            </a:r>
            <a:endParaRPr lang="en-US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219200" y="838200"/>
            <a:ext cx="29718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38200" y="533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914400" y="2514600"/>
            <a:ext cx="2209800" cy="158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914400" y="1447800"/>
            <a:ext cx="1524000" cy="1066800"/>
          </a:xfrm>
          <a:prstGeom prst="straightConnector1">
            <a:avLst/>
          </a:prstGeom>
          <a:ln w="38100">
            <a:solidFill>
              <a:srgbClr val="66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81000" y="22098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3810000" y="5334000"/>
            <a:ext cx="4114800" cy="76200"/>
          </a:xfrm>
          <a:prstGeom prst="straightConnector1">
            <a:avLst/>
          </a:prstGeom>
          <a:ln w="38100">
            <a:solidFill>
              <a:srgbClr val="A51B2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505200" y="5269468"/>
            <a:ext cx="3810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7848600" y="5105400"/>
            <a:ext cx="4572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</a:t>
            </a:r>
            <a:endParaRPr lang="en-US" sz="2000" dirty="0"/>
          </a:p>
        </p:txBody>
      </p:sp>
      <p:sp>
        <p:nvSpPr>
          <p:cNvPr id="30" name="Arc 29"/>
          <p:cNvSpPr/>
          <p:nvPr/>
        </p:nvSpPr>
        <p:spPr>
          <a:xfrm>
            <a:off x="-609600" y="1295400"/>
            <a:ext cx="2819400" cy="3124200"/>
          </a:xfrm>
          <a:prstGeom prst="arc">
            <a:avLst>
              <a:gd name="adj1" fmla="val 18649377"/>
              <a:gd name="adj2" fmla="val 2111341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/>
          <p:cNvSpPr/>
          <p:nvPr/>
        </p:nvSpPr>
        <p:spPr>
          <a:xfrm>
            <a:off x="-609600" y="1295400"/>
            <a:ext cx="2819400" cy="3124200"/>
          </a:xfrm>
          <a:prstGeom prst="arc">
            <a:avLst>
              <a:gd name="adj1" fmla="val 18649377"/>
              <a:gd name="adj2" fmla="val 2111341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/>
          <p:cNvSpPr/>
          <p:nvPr/>
        </p:nvSpPr>
        <p:spPr>
          <a:xfrm>
            <a:off x="990600" y="1828800"/>
            <a:ext cx="1219200" cy="381000"/>
          </a:xfrm>
          <a:prstGeom prst="arc">
            <a:avLst>
              <a:gd name="adj1" fmla="val 16200000"/>
              <a:gd name="adj2" fmla="val 2088261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>
            <a:off x="990600" y="1828800"/>
            <a:ext cx="1219200" cy="381000"/>
          </a:xfrm>
          <a:prstGeom prst="arc">
            <a:avLst>
              <a:gd name="adj1" fmla="val 16200000"/>
              <a:gd name="adj2" fmla="val 2088261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3810000" y="3200400"/>
            <a:ext cx="2971800" cy="22098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flipH="1">
            <a:off x="6858000" y="287649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</a:t>
            </a:r>
            <a:endParaRPr lang="en-US" sz="2000" dirty="0"/>
          </a:p>
        </p:txBody>
      </p:sp>
      <p:sp>
        <p:nvSpPr>
          <p:cNvPr id="46" name="Arc 45"/>
          <p:cNvSpPr/>
          <p:nvPr/>
        </p:nvSpPr>
        <p:spPr>
          <a:xfrm>
            <a:off x="6629400" y="3962400"/>
            <a:ext cx="304800" cy="1066800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c 46"/>
          <p:cNvSpPr/>
          <p:nvPr/>
        </p:nvSpPr>
        <p:spPr>
          <a:xfrm>
            <a:off x="3886200" y="609600"/>
            <a:ext cx="304800" cy="1066800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c 47"/>
          <p:cNvSpPr/>
          <p:nvPr/>
        </p:nvSpPr>
        <p:spPr>
          <a:xfrm>
            <a:off x="6629400" y="3962400"/>
            <a:ext cx="304800" cy="1066800"/>
          </a:xfrm>
          <a:prstGeom prst="arc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934200" y="5257800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51" name="Arc 50"/>
          <p:cNvSpPr/>
          <p:nvPr/>
        </p:nvSpPr>
        <p:spPr>
          <a:xfrm>
            <a:off x="3733800" y="152400"/>
            <a:ext cx="152400" cy="838200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6019800" y="32574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</a:t>
            </a:r>
            <a:endParaRPr lang="en-US" sz="2000" dirty="0"/>
          </a:p>
        </p:txBody>
      </p:sp>
      <p:cxnSp>
        <p:nvCxnSpPr>
          <p:cNvPr id="54" name="Straight Connector 53"/>
          <p:cNvCxnSpPr/>
          <p:nvPr/>
        </p:nvCxnSpPr>
        <p:spPr>
          <a:xfrm rot="16200000" flipH="1">
            <a:off x="5715000" y="4114800"/>
            <a:ext cx="1600200" cy="8382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0.03885 L 0.3125 0.39399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1664 L 0.31667 0.40509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2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00578E-6 L 0.24166 0.47167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" y="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6 0.0333 L 0.3 0.61041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2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20" grpId="0"/>
      <p:bldP spid="24" grpId="0"/>
      <p:bldP spid="25" grpId="0"/>
      <p:bldP spid="30" grpId="0" animBg="1"/>
      <p:bldP spid="13" grpId="1" animBg="1"/>
      <p:bldP spid="18" grpId="0" animBg="1"/>
      <p:bldP spid="16" grpId="0" animBg="1"/>
      <p:bldP spid="16" grpId="1" animBg="1"/>
      <p:bldP spid="28" grpId="0"/>
      <p:bldP spid="47" grpId="0" animBg="1"/>
      <p:bldP spid="47" grpId="1" animBg="1"/>
      <p:bldP spid="50" grpId="0"/>
      <p:bldP spid="51" grpId="0" animBg="1"/>
      <p:bldP spid="51" grpId="1" animBg="1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76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১।চাঁদার সাহায্যে একটি ৩৫ ডিগ্রি কোন একে তার সমান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করে স্কেল ও পেন্সিল-কম্পাসের সাহায্যে আর একটি কোন অংকন কর ।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819400"/>
            <a:ext cx="8458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২।কোন ত্রিভুজের দুইটি বাহু যথাক্রমে 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সে,মি, ও ৬ সে,মি, এবং তাদের অন্তর্ভুক্ত কোন ৪০ ডিগ্রি হলে ত্রিভুজটি অংকন কর ।</a:t>
            </a: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609600"/>
            <a:ext cx="83058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বাড়ীর কাজঃ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133600"/>
            <a:ext cx="876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একটি ত্রিভুজের দুইটি বাহু যথাক্রমে ৫ সে,মি, ও ৬ সে,মি, এবং তাদের অন্তর্ভুক্ত কোণ ৩৫ ডিগ্রি ---</a:t>
            </a:r>
          </a:p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ক) কোনের সংজ্ঞা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দাও।</a:t>
            </a:r>
          </a:p>
          <a:p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খ)পেন্সিল - কম্পাসের সাহায্যে একটি ৬০ ডিগ্রি কোন অংকন কর।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গ)দৃশ্যকল্পের আলোকে ত্রিভুজটি অংকন কর।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5240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সৃজনশীল প্রশ্নঃ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0010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তাহলে পরের দিন ক্লাশে আবার আমাদের দেখা হচ্ছে ।</a:t>
            </a:r>
          </a:p>
          <a:p>
            <a:r>
              <a:rPr lang="bn-BD" sz="3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সে পর্যন্ত সবাই সুস্থ থাকবে এবং ভাল থাকবে।</a:t>
            </a:r>
          </a:p>
          <a:p>
            <a:r>
              <a:rPr lang="bn-BD" sz="3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তোমাদের সকলকে - -</a:t>
            </a:r>
          </a:p>
          <a:p>
            <a:r>
              <a:rPr lang="bn-BD" sz="3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			</a:t>
            </a:r>
            <a:r>
              <a:rPr lang="bn-BD" sz="9600" dirty="0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‘’ধন্যবাদ’’</a:t>
            </a:r>
            <a:endParaRPr lang="bn-BD" sz="3600" dirty="0" smtClean="0">
              <a:solidFill>
                <a:srgbClr val="A5002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						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animated gif flowers images glitter 1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3353973"/>
            <a:ext cx="4038600" cy="30444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215</Words>
  <Application>Microsoft Office PowerPoint</Application>
  <PresentationFormat>On-screen Show (4:3)</PresentationFormat>
  <Paragraphs>51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MRINAL</dc:creator>
  <cp:lastModifiedBy>TSS</cp:lastModifiedBy>
  <cp:revision>57</cp:revision>
  <dcterms:created xsi:type="dcterms:W3CDTF">2006-08-16T00:00:00Z</dcterms:created>
  <dcterms:modified xsi:type="dcterms:W3CDTF">2014-02-05T17:01:38Z</dcterms:modified>
</cp:coreProperties>
</file>